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4" r:id="rId4"/>
    <p:sldId id="265" r:id="rId5"/>
    <p:sldId id="266" r:id="rId6"/>
    <p:sldId id="257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C98EF-0A23-A64C-BA95-657C8C0C5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E0D6E-DC6C-2742-81FD-5C7C9702A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549C-AD27-1747-8838-2F2AC6A7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7633-7B99-414B-B698-5EDBAAAC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9C03D-4B61-694B-8DFE-CFD5D49C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B90A-136F-D54C-A9EB-1F14C318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85427A-21CD-A143-B7CD-9F206AC0D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4118-53CA-8440-8BEB-EE371EB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90487-D323-ED47-9500-CBEFEC8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4246E-36D4-5C4D-84E3-B5612E0C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660E-49B0-F643-8A70-DA2532B69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0C3D4-43AF-0B4B-8949-59674D285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9E88-DB27-5947-97B0-A7C21DCC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810B-01C1-7542-8929-97E7D2B2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46294-6F2A-7944-ABA3-2C52BD8D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C878-C763-7F40-A1C8-5094A010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1FEC3-0897-4448-8EFC-6B674A76B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9149-57B7-8943-A4FD-D31F4EE3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3AB05-B1DE-3944-9BBD-4E6C3FFA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F462A-66D3-E141-BA74-D3CB05B1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3EFD-8861-8F4A-BCBC-D46B22AB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44143-06D2-E746-8DC1-7D99FABD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3FFF1-B07C-ED4C-BD6C-E6DEBC03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3C4E-8EF0-6E4D-B041-40DA3523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90443-09D8-0E44-841C-34CF3A19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0D4-09FC-8B4C-87ED-360023741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D2BB-0B01-B34C-8DBE-36E55B8CB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8766-DD2D-2940-B3EF-B8D8AD382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1ECDF-572F-5843-971A-99EB43D9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5394D-6783-E845-88A9-AAFA53D2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D34A4-FF91-C44A-A7EC-FA4258BD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2038-93A8-8545-B4A0-6AC2A67F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7ACA4-A5F7-B04C-9DFD-57C5C235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E8204-4D78-904D-B5C8-839ED2DC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F9327-1CC9-854E-A682-756A2856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6960-AE2C-8746-A14D-2032EB064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47D64-76E8-2942-BC50-56D6BF3A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BBF1C-A4D7-874E-B8F1-9CEB43B2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6C0AC-D8C2-4647-957E-15A0C009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5CB0-3D7B-5A4D-974A-1E4F2E6C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8C724-4446-5D48-8CA2-9166B2FF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9990E-FE70-A94E-B354-AA09AC43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E27B0-E2A1-0449-9960-1AD70499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FDCE9-00B4-3D4D-8FFA-383210A0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27A94-1BE1-A144-8B6D-7F4209C5C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241E8-8381-064C-A1FB-D15E1DC2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1499-9A10-2E41-8031-BAB6C0B7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75E96-7FF1-B341-86DA-16ED19C0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F9F3A-F995-D446-9C87-771E5CE6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11A44-06B1-8F45-A953-131B299D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8B4E9-1ABC-F843-81C1-022F244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F97A2-AA29-3E4F-B307-81FE6A41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4A84-AC89-2140-ADDB-2B1A96025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6CEFE4-FAE7-7A47-BA25-D94CEB6B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495D2-348F-0645-A70C-4D900AB9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D9DB-0D1E-DF4C-8789-F5E99BB5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4321B-9164-5340-87E3-6FB770B4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0442E-1411-2E40-B1D1-C6215840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602EA-A381-3D40-B3A8-1F475BF2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EAB45-28A7-6D42-BA86-1AAB25D56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C6AFD-9819-4F47-94E8-409112A56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DCDC0-113F-7144-A03C-3A05FBA09D7A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8D222-FE8C-5F4F-A9B1-D6293829F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E76A-717C-5D47-BFCF-FC4E8A03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42503-9DA5-D047-B511-59C4BEECA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59E2DA-D995-C04C-AAF9-7FA1EE7F597E}"/>
              </a:ext>
            </a:extLst>
          </p:cNvPr>
          <p:cNvGrpSpPr/>
          <p:nvPr/>
        </p:nvGrpSpPr>
        <p:grpSpPr>
          <a:xfrm>
            <a:off x="1358871" y="361948"/>
            <a:ext cx="9474245" cy="9334501"/>
            <a:chOff x="1358871" y="361948"/>
            <a:chExt cx="9474245" cy="93345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E0965E-CEB3-7346-8C55-EB81AEBFC807}"/>
                </a:ext>
              </a:extLst>
            </p:cNvPr>
            <p:cNvGrpSpPr/>
            <p:nvPr/>
          </p:nvGrpSpPr>
          <p:grpSpPr>
            <a:xfrm>
              <a:off x="1358871" y="361948"/>
              <a:ext cx="9474245" cy="9334501"/>
              <a:chOff x="1358871" y="361948"/>
              <a:chExt cx="9474245" cy="933450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62CB49D-33DB-284B-9C26-CBE5FE0EFE27}"/>
                  </a:ext>
                </a:extLst>
              </p:cNvPr>
              <p:cNvSpPr/>
              <p:nvPr/>
            </p:nvSpPr>
            <p:spPr>
              <a:xfrm>
                <a:off x="1681162" y="614362"/>
                <a:ext cx="8829675" cy="8829675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E2CECD-A848-2146-B2F3-56D9D183954F}"/>
                  </a:ext>
                </a:extLst>
              </p:cNvPr>
              <p:cNvSpPr txBox="1"/>
              <p:nvPr/>
            </p:nvSpPr>
            <p:spPr>
              <a:xfrm>
                <a:off x="3452807" y="2321004"/>
                <a:ext cx="52863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6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sx="98000" sy="98000" algn="ctr" rotWithShape="0">
                        <a:srgbClr val="000000">
                          <a:alpha val="43137"/>
                        </a:srgbClr>
                      </a:outerShdw>
                      <a:reflection endPos="0" dir="5400000" sy="-100000" algn="bl" rotWithShape="0"/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๒</a:t>
                </a:r>
                <a:endParaRPr lang="en-US" sz="6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sx="98000" sy="98000" algn="ctr" rotWithShape="0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A2F29E-1A55-534F-BBFC-EA2B6C855EC1}"/>
                  </a:ext>
                </a:extLst>
              </p:cNvPr>
              <p:cNvSpPr txBox="1"/>
              <p:nvPr/>
            </p:nvSpPr>
            <p:spPr>
              <a:xfrm>
                <a:off x="1358871" y="4521871"/>
                <a:ext cx="947424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54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“ความเป็นมาและประวัติผู้แต่ง</a:t>
                </a:r>
              </a:p>
              <a:p>
                <a:pPr algn="ctr"/>
                <a:r>
                  <a:rPr lang="th-TH" sz="5400" b="1" dirty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50800" dist="50800" dir="5400000" algn="ctr" rotWithShape="0">
                        <a:srgbClr val="000000">
                          <a:alpha val="70000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นิราศภูเขาทอง”</a:t>
                </a:r>
                <a:endParaRPr lang="en-US" sz="5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EF7736B-BF21-AD47-98FF-1A29A5C8345A}"/>
                  </a:ext>
                </a:extLst>
              </p:cNvPr>
              <p:cNvSpPr/>
              <p:nvPr/>
            </p:nvSpPr>
            <p:spPr>
              <a:xfrm>
                <a:off x="1428745" y="361948"/>
                <a:ext cx="9334501" cy="9334501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A0FED-C7BB-A048-A0A9-F097D3F1244B}"/>
                </a:ext>
              </a:extLst>
            </p:cNvPr>
            <p:cNvSpPr txBox="1"/>
            <p:nvPr/>
          </p:nvSpPr>
          <p:spPr>
            <a:xfrm>
              <a:off x="2088350" y="3438460"/>
              <a:ext cx="8015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(โดย คุณค</a:t>
              </a:r>
              <a:r>
                <a:rPr lang="th-TH" sz="4800" b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รูจ</a:t>
              </a:r>
              <a:r>
                <a:rPr lang="th-TH" sz="48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0000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ิระภา ตราโชว์)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0000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8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0020F-B221-8D4D-B2F6-FE2E5FB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ความเป็นมาของนิราศภูเขาทอง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32AA9C-9FA3-C746-BE2D-88BD90BC6855}"/>
              </a:ext>
            </a:extLst>
          </p:cNvPr>
          <p:cNvSpPr txBox="1"/>
          <p:nvPr/>
        </p:nvSpPr>
        <p:spPr>
          <a:xfrm>
            <a:off x="1709372" y="1568159"/>
            <a:ext cx="9066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สุนทรภู่แต่งนิราศภูเขาทองเมื่อ พ.ศ. ๒๓๗๓ ในช่วงรัชสมัยพระบาทสมเด็จพระนั่งเกล้าเจ้าอยู่หัว หลังจากที่พระบาทสมเด็จพระพุทธเลิศหล้านภาลัยเสด็จสวรรคตไปแล้ว ๖ ปี โดยเล่าเรื่องราวระหว่างการเดินทางจากวัดราชบุรณะ ไปนมัสการพระเจดีย์ภูเขาทองที่จังหวัดพระนครศรีอยุธยา ซึ่งในตอนต้นของนิราศสุนทรภู่ได้ให้เหตุผลเกี่ยวกับความจำเป็นที่ต้องออกเดินทางในครั้งนี้ไว้ว่า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677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611618" y="648665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ความเป็นมาของนิราศภูเขาทอง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A5A6C7-6839-A143-A285-841F5226E334}"/>
              </a:ext>
            </a:extLst>
          </p:cNvPr>
          <p:cNvGrpSpPr/>
          <p:nvPr/>
        </p:nvGrpSpPr>
        <p:grpSpPr>
          <a:xfrm>
            <a:off x="757238" y="1700213"/>
            <a:ext cx="10615612" cy="3600450"/>
            <a:chOff x="757238" y="1700213"/>
            <a:chExt cx="10615612" cy="36004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E09194-A1D0-1046-BC93-F16516605ECA}"/>
                </a:ext>
              </a:extLst>
            </p:cNvPr>
            <p:cNvSpPr/>
            <p:nvPr/>
          </p:nvSpPr>
          <p:spPr>
            <a:xfrm>
              <a:off x="757238" y="1700213"/>
              <a:ext cx="10615612" cy="3600450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32AA9C-9FA3-C746-BE2D-88BD90BC6855}"/>
                </a:ext>
              </a:extLst>
            </p:cNvPr>
            <p:cNvSpPr txBox="1"/>
            <p:nvPr/>
          </p:nvSpPr>
          <p:spPr>
            <a:xfrm>
              <a:off x="1206072" y="2267716"/>
              <a:ext cx="1016677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โอ้อาวาสราชบุรณะพระวิหาร 	แต่นี้นานนับทิวาจะมาเห็น</a:t>
              </a:r>
            </a:p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เหลือรำลึกนึกน่าน้ำตากระเด็น 		เพราะทุกเข็ญคนพาลมารานทาง</a:t>
              </a:r>
            </a:p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จะยกหยิบ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ธิบ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ดีเป็นที่ตั้ง 			ก็ใช้ถังแทนสัดเห็นขัดขวาง</a:t>
              </a:r>
            </a:p>
            <a:p>
              <a:pPr algn="thaiDist"/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จึ่งจำลาอาวาสนิราศร้าง 			มาอ้างว้างวิญญาณ</a:t>
              </a:r>
              <a:r>
                <a:rPr lang="th-TH" sz="4000" b="1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์</a:t>
              </a:r>
              <a:r>
                <a:rPr lang="th-TH" sz="4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ในสาคร</a:t>
              </a:r>
              <a:endPara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6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70020F-B221-8D4D-B2F6-FE2E5FB0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5" y="733930"/>
            <a:ext cx="11369383" cy="60765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8CB9A9E-7892-284D-B744-35DA83321329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1E6A58-A43E-D64B-ACCA-16D39128A52B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7DF265B8-6070-DD48-94FD-844422E0E391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hevron 9">
                <a:extLst>
                  <a:ext uri="{FF2B5EF4-FFF2-40B4-BE49-F238E27FC236}">
                    <a16:creationId xmlns:a16="http://schemas.microsoft.com/office/drawing/2014/main" id="{71E9A445-8ABE-5142-B985-A45DAA4C3906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4A417D3-A559-8043-81A8-0ECDA35968F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941AA3-CC97-A04A-AAB3-7CB3A91A7E5A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ความเป็นมาของนิราศภูเขาทอง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32AA9C-9FA3-C746-BE2D-88BD90BC6855}"/>
              </a:ext>
            </a:extLst>
          </p:cNvPr>
          <p:cNvSpPr txBox="1"/>
          <p:nvPr/>
        </p:nvSpPr>
        <p:spPr>
          <a:xfrm>
            <a:off x="1800045" y="1520683"/>
            <a:ext cx="9066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นอกจากนั้นเนื้อหาของนิราศมีการพรรณนาความรู้สึกอาลัยอาวรณ์ของสุนทรภู่ แสดงให้เห็นความจงรักภักดีของสุนทรภู่ที่มีต่อพระบาทสมเด็จพระพุทธเลิศหล้านภาลัยเป็นอย่างมาก และเนื้อหาของนิราศภูเขาทองส่วนใหญ่มักคร่ำครวญถึงนางผู้เป็นที่รัก ซึ่งนางในนิราศนั้นอาจจะมีตัวตนจริงหรือไม่มีก็ได้ แต่ในนิราศภูเขาทองของสุนทรภู่นั้นท่านได้ให้เหตุผลในตอนท้ายว่าที่คร่ำครวญถึงนางผู้เป็นที่รักก็เพราะเป็นขนบของการแต่งนิราศ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58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5A6C7-6839-A143-A285-841F5226E334}"/>
              </a:ext>
            </a:extLst>
          </p:cNvPr>
          <p:cNvGrpSpPr/>
          <p:nvPr/>
        </p:nvGrpSpPr>
        <p:grpSpPr>
          <a:xfrm>
            <a:off x="684428" y="256296"/>
            <a:ext cx="10615612" cy="6345407"/>
            <a:chOff x="757238" y="1700212"/>
            <a:chExt cx="10615612" cy="47577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E09194-A1D0-1046-BC93-F16516605ECA}"/>
                </a:ext>
              </a:extLst>
            </p:cNvPr>
            <p:cNvSpPr/>
            <p:nvPr/>
          </p:nvSpPr>
          <p:spPr>
            <a:xfrm>
              <a:off x="757238" y="1700212"/>
              <a:ext cx="10615612" cy="4757737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E32AA9C-9FA3-C746-BE2D-88BD90BC6855}"/>
                </a:ext>
              </a:extLst>
            </p:cNvPr>
            <p:cNvSpPr txBox="1"/>
            <p:nvPr/>
          </p:nvSpPr>
          <p:spPr>
            <a:xfrm>
              <a:off x="1357526" y="1982453"/>
              <a:ext cx="9415036" cy="10846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4400" b="1" dirty="0">
                  <a:solidFill>
                    <a:schemeClr val="accent2">
                      <a:lumMod val="50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ใช่จะมีที่รักสมัครมาด 	แรมนิราศร้างมิตรพิสมัย</a:t>
              </a:r>
            </a:p>
            <a:p>
              <a:pPr algn="thaiDist"/>
              <a:r>
                <a:rPr lang="th-TH" sz="4400" b="1" dirty="0">
                  <a:solidFill>
                    <a:schemeClr val="accent2">
                      <a:lumMod val="50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ซึ่งครวญคร่ำทำทีพิรี้พิไร 	ตามวิสัยกาพย์กลอนแต่ก่อนมา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FE6270-7968-DF43-8903-6C82F641844B}"/>
              </a:ext>
            </a:extLst>
          </p:cNvPr>
          <p:cNvSpPr txBox="1"/>
          <p:nvPr/>
        </p:nvSpPr>
        <p:spPr>
          <a:xfrm>
            <a:off x="1284716" y="2207998"/>
            <a:ext cx="9415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จากบทประพันธ์ข้างต้น สุนทรภู่ได้อธิบายถึงธรรมเนียมของการแต่งนิราศไว้เพื่อบอกกล่าวผู้อ่านให้ทราบถึงเหตุผลว่าทำไมถึงต้องคร่ำครวญถึงหญิงคนรักในขณะที่ตนครองเพศบรรพชิต และในกลอนนิราศบทสุดท้าย สุนทรภู่ได้ให้เหตุผลว่าแต่งนิราศเรื่องนี้เพราะเป็นธรรมดานิสัยของนักกลอนเมื่อมีเวลาว่างก็ย่อมจะแต่งกลอนเสมอ ดังคำประพันธ์ต่อไปนี้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7F75E-D54E-CB4D-8220-97F55BCCFCE7}"/>
              </a:ext>
            </a:extLst>
          </p:cNvPr>
          <p:cNvSpPr txBox="1"/>
          <p:nvPr/>
        </p:nvSpPr>
        <p:spPr>
          <a:xfrm>
            <a:off x="1178305" y="4778729"/>
            <a:ext cx="9627857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จงทราบความตามจริงทุกสิ่งสิ้น 	อย่านึกนินทาแกล้งแหนงไฉน</a:t>
            </a:r>
          </a:p>
          <a:p>
            <a:pPr algn="thaiDist"/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นักเลงกลอนนอนเปล่าก็เศร้าใจ 		จึงร่ำไรเรื่องร้างเล่นบ้างเอย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2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53185C-18E0-C242-A784-340D494D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3C18F-E477-EC45-B869-4F67270D0DB5}"/>
              </a:ext>
            </a:extLst>
          </p:cNvPr>
          <p:cNvSpPr txBox="1"/>
          <p:nvPr/>
        </p:nvSpPr>
        <p:spPr>
          <a:xfrm>
            <a:off x="1315478" y="1568159"/>
            <a:ext cx="60841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พระสุนทรโวหาร มีนามเดิมว่า "ภู่" เกิดในรัชกาลของพระบาทสมเด็จพระพุทธยอดฟ้าจุฬาโลกมหาราชเมื่อวันจันทร์ ที่ ๒๖ มิถุนายน ๒๓๒๙ สันนิษฐานว่าบิดาเป็นชาวบ้านกร่ำ อำเภอเมืองแกลง จังหวัดระยองได้หย่าร้างกับมารดาซึ่งถวายตัวเป็นพระนมในพระองค์เจ้าหญิงจงกล พระธิดาในกรมพระราชวังบวรสถานพิมุขในวัยเด็กมารดาได้พาไปฝากเรียนหนังสือกับพระที่วัดชีปะขาว</a:t>
            </a:r>
            <a:endParaRPr lang="en-US" sz="3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DD42F-F868-9745-A3B6-8FCF5356AD4C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7C5E1-7359-C94C-9446-3190C07FA63F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8" name="Chevron 7">
                <a:extLst>
                  <a:ext uri="{FF2B5EF4-FFF2-40B4-BE49-F238E27FC236}">
                    <a16:creationId xmlns:a16="http://schemas.microsoft.com/office/drawing/2014/main" id="{C6995296-2140-F947-9420-3D1F3E7C98CC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3B1A29DB-83DF-4545-819F-29F6E666F11E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808F2-F148-9B4E-8C95-8487B8BA00C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78AAE4-68D6-334C-9D27-5A1427595B12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3A3E218-3EAF-1548-9157-D66048744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60" t="6429" r="32180" b="9299"/>
          <a:stretch/>
        </p:blipFill>
        <p:spPr>
          <a:xfrm>
            <a:off x="7419840" y="1385035"/>
            <a:ext cx="3662925" cy="49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53185C-18E0-C242-A784-340D494D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3C18F-E477-EC45-B869-4F67270D0DB5}"/>
              </a:ext>
            </a:extLst>
          </p:cNvPr>
          <p:cNvSpPr txBox="1"/>
          <p:nvPr/>
        </p:nvSpPr>
        <p:spPr>
          <a:xfrm>
            <a:off x="4973077" y="1680656"/>
            <a:ext cx="6112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ปัจจุบันคือวัดศรีสุดาราม ต่อมาสุนทรภู่</a:t>
            </a:r>
          </a:p>
          <a:p>
            <a:pPr algn="thaiDist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ได้เข้ารับราชการในรัชกาลของพระบาทสมเด็จพระพุทธเลิศหล้านภาลัย พระองค์ทรงพระกรุณาโปรดเกล้า</a:t>
            </a:r>
            <a:r>
              <a:rPr lang="th-TH" sz="36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ฯ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ให้สุนทรภู่เป็นพระอาจารย์ถวายพระอักษรเจ้าฟ้าอาภรณ์ต่อมาประมาณ พ.ศ. ๒๓๖๗ สุนทรภู่อุปสมบทที่วัคราชบุรณะ เนื่องจากขาดผู้อุปการะและเพื่อหลีกเลี่ยงราชภัย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DD42F-F868-9745-A3B6-8FCF5356AD4C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7C5E1-7359-C94C-9446-3190C07FA63F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8" name="Chevron 7">
                <a:extLst>
                  <a:ext uri="{FF2B5EF4-FFF2-40B4-BE49-F238E27FC236}">
                    <a16:creationId xmlns:a16="http://schemas.microsoft.com/office/drawing/2014/main" id="{C6995296-2140-F947-9420-3D1F3E7C98CC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3B1A29DB-83DF-4545-819F-29F6E666F11E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808F2-F148-9B4E-8C95-8487B8BA00C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78AAE4-68D6-334C-9D27-5A1427595B12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768996A-5C67-5E40-A6E4-ED4EF7E79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965" y="1883266"/>
            <a:ext cx="2568409" cy="376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53185C-18E0-C242-A784-340D494D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3C18F-E477-EC45-B869-4F67270D0DB5}"/>
              </a:ext>
            </a:extLst>
          </p:cNvPr>
          <p:cNvSpPr txBox="1"/>
          <p:nvPr/>
        </p:nvSpPr>
        <p:spPr>
          <a:xfrm>
            <a:off x="1521700" y="1341504"/>
            <a:ext cx="94701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ในระหว่างบวชสุนทรภู่ได้เดินทางไปตามหัวเมืองต่าง ๆ และได้แต่งนิราศไว้หลายเรื่องรวมถึงนิราศภูเขาทอง เมื่อลาสิกขาแล้วได้รับอุปการะจากเจ้านายอีกหลายพระองค์ได้แก่ พระองค์เจ้าลักขณา</a:t>
            </a:r>
            <a:r>
              <a:rPr lang="th-TH" sz="3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นุคุ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ณ และกรมหมื่นอัปสรสุดาเทพ พระเจ้าลูกเธอในพระบาทสมเด็จพระนั่งเกล้าเจ้าอยู่หัว และในตอนปลายรัชกาลที่ ๓ ได้รับอุปการะจากเจ้าฟ้ากรม</a:t>
            </a:r>
            <a:r>
              <a:rPr lang="th-TH" sz="3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ขุ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นอ</a:t>
            </a:r>
            <a:r>
              <a:rPr lang="th-TH" sz="3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ิศเรศ</a:t>
            </a:r>
            <a:r>
              <a:rPr lang="th-TH" sz="3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รังสรรค์ ต่อมาราวปลาย พ.ศ. ๒๓๙๔ พระบาทสมเด็จพระนั่งเกล้าเจ้าอยู่หัวสวรรคต สุนทรภู่ได้เข้ารับราชการในกรมพระอาลักษณ์ฝ่ายกรมพระราชวังบวรสถานมงคล ในพระบาทสมเด็จพระปิ่นเกล้าเจ้าอยู่หัว และทรงแต่งตั้งให้สุนทรภู่เป็น "พระสุนทรโวหาร" รับราชการได้ ๕ ปี ก็ถึงแก่กรรมใน พ.ศ. [๒๓๙๙ รวมอายุได้ ๗๐ ปี</a:t>
            </a:r>
            <a:endParaRPr lang="en-US" sz="3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DD42F-F868-9745-A3B6-8FCF5356AD4C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7C5E1-7359-C94C-9446-3190C07FA63F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8" name="Chevron 7">
                <a:extLst>
                  <a:ext uri="{FF2B5EF4-FFF2-40B4-BE49-F238E27FC236}">
                    <a16:creationId xmlns:a16="http://schemas.microsoft.com/office/drawing/2014/main" id="{C6995296-2140-F947-9420-3D1F3E7C98CC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3B1A29DB-83DF-4545-819F-29F6E666F11E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808F2-F148-9B4E-8C95-8487B8BA00C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78AAE4-68D6-334C-9D27-5A1427595B12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2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53185C-18E0-C242-A784-340D494D9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0" y="781406"/>
            <a:ext cx="11369383" cy="6076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3C18F-E477-EC45-B869-4F67270D0DB5}"/>
              </a:ext>
            </a:extLst>
          </p:cNvPr>
          <p:cNvSpPr txBox="1"/>
          <p:nvPr/>
        </p:nvSpPr>
        <p:spPr>
          <a:xfrm>
            <a:off x="4135902" y="1569487"/>
            <a:ext cx="7066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สุนทรภู่เป็นมหากวีที่มีชื่อเสียงในด้านสำนวนกลอนเป็นที่เลื่องลือ จนได้รับยกย่องว่าเป็น 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"บรมครูทางกลอนแปด"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และเป็น </a:t>
            </a:r>
            <a:r>
              <a:rPr lang="th-TH" sz="40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"กวีเอกของไทย"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 พ.ศ. ๒๕๒๙ องค์การการศึกษาวิทยาศาสตร์และวัฒนธรรมแห่งสหประชาชาติ (ยูเนสโก) ได้ประกาศเกียรติคุณว่า สุนทรภู่เป็นบุคคลที่มีผลงานดีเด่นของโลกด้านวรรณกรรม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ADD42F-F868-9745-A3B6-8FCF5356AD4C}"/>
              </a:ext>
            </a:extLst>
          </p:cNvPr>
          <p:cNvGrpSpPr/>
          <p:nvPr/>
        </p:nvGrpSpPr>
        <p:grpSpPr>
          <a:xfrm>
            <a:off x="572070" y="344598"/>
            <a:ext cx="10968763" cy="923329"/>
            <a:chOff x="3540274" y="2374012"/>
            <a:chExt cx="4614721" cy="5224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47C5E1-7359-C94C-9446-3190C07FA63F}"/>
                </a:ext>
              </a:extLst>
            </p:cNvPr>
            <p:cNvGrpSpPr/>
            <p:nvPr/>
          </p:nvGrpSpPr>
          <p:grpSpPr>
            <a:xfrm>
              <a:off x="3540274" y="2399722"/>
              <a:ext cx="4614721" cy="446643"/>
              <a:chOff x="3121819" y="2304338"/>
              <a:chExt cx="5153961" cy="539551"/>
            </a:xfrm>
          </p:grpSpPr>
          <p:sp>
            <p:nvSpPr>
              <p:cNvPr id="8" name="Chevron 7">
                <a:extLst>
                  <a:ext uri="{FF2B5EF4-FFF2-40B4-BE49-F238E27FC236}">
                    <a16:creationId xmlns:a16="http://schemas.microsoft.com/office/drawing/2014/main" id="{C6995296-2140-F947-9420-3D1F3E7C98CC}"/>
                  </a:ext>
                </a:extLst>
              </p:cNvPr>
              <p:cNvSpPr/>
              <p:nvPr/>
            </p:nvSpPr>
            <p:spPr>
              <a:xfrm rot="10800000">
                <a:off x="6769894" y="2305246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hevron 8">
                <a:extLst>
                  <a:ext uri="{FF2B5EF4-FFF2-40B4-BE49-F238E27FC236}">
                    <a16:creationId xmlns:a16="http://schemas.microsoft.com/office/drawing/2014/main" id="{3B1A29DB-83DF-4545-819F-29F6E666F11E}"/>
                  </a:ext>
                </a:extLst>
              </p:cNvPr>
              <p:cNvSpPr/>
              <p:nvPr/>
            </p:nvSpPr>
            <p:spPr>
              <a:xfrm>
                <a:off x="3121819" y="2304338"/>
                <a:ext cx="1505886" cy="538643"/>
              </a:xfrm>
              <a:prstGeom prst="chevron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43808F2-F148-9B4E-8C95-8487B8BA00CA}"/>
                  </a:ext>
                </a:extLst>
              </p:cNvPr>
              <p:cNvSpPr/>
              <p:nvPr/>
            </p:nvSpPr>
            <p:spPr>
              <a:xfrm>
                <a:off x="4124325" y="2305246"/>
                <a:ext cx="3074517" cy="53864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378AAE4-68D6-334C-9D27-5A1427595B12}"/>
                </a:ext>
              </a:extLst>
            </p:cNvPr>
            <p:cNvSpPr txBox="1"/>
            <p:nvPr/>
          </p:nvSpPr>
          <p:spPr>
            <a:xfrm>
              <a:off x="3807008" y="2374012"/>
              <a:ext cx="3984220" cy="522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ประวัติผู้แต่ง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DA47105-7FA9-0C4D-A7EE-5A497DC5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79903"/>
            <a:ext cx="3058583" cy="25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771</Words>
  <Application>Microsoft Office PowerPoint</Application>
  <PresentationFormat>แบบจอกว้าง</PresentationFormat>
  <Paragraphs>27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นางสาวจุฑามาศ คูฮุด</dc:creator>
  <cp:lastModifiedBy>praweaprawea@outlook.com</cp:lastModifiedBy>
  <cp:revision>39</cp:revision>
  <dcterms:created xsi:type="dcterms:W3CDTF">2021-05-06T02:30:47Z</dcterms:created>
  <dcterms:modified xsi:type="dcterms:W3CDTF">2022-07-07T07:06:12Z</dcterms:modified>
</cp:coreProperties>
</file>